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F0"/>
    <a:srgbClr val="FDEADB"/>
    <a:srgbClr val="FFF1C9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933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30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392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862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78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44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760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41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43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8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E08F-7638-4C91-BEAF-98F0AB08AD3D}" type="datetimeFigureOut">
              <a:rPr lang="en-AU" smtClean="0"/>
              <a:t>20/11/2015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3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31456" y="293301"/>
            <a:ext cx="11899141" cy="6383289"/>
          </a:xfrm>
          <a:prstGeom prst="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122830" y="293299"/>
            <a:ext cx="5969190" cy="6383291"/>
          </a:xfrm>
          <a:prstGeom prst="rect">
            <a:avLst/>
          </a:prstGeom>
          <a:solidFill>
            <a:srgbClr val="FDE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3507474" y="1540842"/>
            <a:ext cx="5186149" cy="3593002"/>
          </a:xfrm>
          <a:prstGeom prst="rect">
            <a:avLst/>
          </a:prstGeom>
          <a:solidFill>
            <a:srgbClr val="FFF8E5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3501788" y="1548214"/>
            <a:ext cx="2598760" cy="3585627"/>
          </a:xfrm>
          <a:prstGeom prst="rect">
            <a:avLst/>
          </a:prstGeom>
          <a:solidFill>
            <a:srgbClr val="FFF1C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4896135" y="2651547"/>
            <a:ext cx="2391769" cy="13789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507474" y="1533463"/>
            <a:ext cx="5186150" cy="3600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8694192" y="1540841"/>
            <a:ext cx="1430972" cy="3593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075935" y="1533461"/>
            <a:ext cx="1431540" cy="3600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081717" y="5139970"/>
            <a:ext cx="8042973" cy="950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075935" y="293301"/>
            <a:ext cx="8040129" cy="12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31455" y="6092012"/>
            <a:ext cx="11890515" cy="58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0125732" y="3211698"/>
            <a:ext cx="1896239" cy="2879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31457" y="3234002"/>
            <a:ext cx="1950260" cy="2856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Connector 15"/>
          <p:cNvCxnSpPr>
            <a:endCxn id="4" idx="0"/>
          </p:cNvCxnSpPr>
          <p:nvPr/>
        </p:nvCxnSpPr>
        <p:spPr>
          <a:xfrm flipH="1">
            <a:off x="6092020" y="381515"/>
            <a:ext cx="0" cy="227003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2"/>
          </p:cNvCxnSpPr>
          <p:nvPr/>
        </p:nvCxnSpPr>
        <p:spPr>
          <a:xfrm flipH="1">
            <a:off x="6076713" y="6143768"/>
            <a:ext cx="0" cy="53282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507474" y="2651545"/>
            <a:ext cx="152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152565" y="2651545"/>
            <a:ext cx="1541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96135" y="3929977"/>
            <a:ext cx="0" cy="1211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87904" y="3887211"/>
            <a:ext cx="0" cy="125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46788" y="1539021"/>
            <a:ext cx="10869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542583" y="297300"/>
            <a:ext cx="108692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Business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634606" y="92333"/>
            <a:ext cx="1204251" cy="3337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Pre-Sales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9355214" y="89781"/>
            <a:ext cx="112218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Post-Sales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708297" y="2672470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Who</a:t>
            </a:r>
            <a:endParaRPr lang="en-AU" sz="16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3818081" y="2660944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Needs</a:t>
            </a:r>
            <a:endParaRPr lang="en-AU" sz="1600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7616991" y="2651545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Needs</a:t>
            </a:r>
            <a:endParaRPr lang="en-AU" sz="1600" u="sng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31456" y="293300"/>
            <a:ext cx="0" cy="2940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0718" y="283971"/>
            <a:ext cx="1493888" cy="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93687" y="292163"/>
            <a:ext cx="316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71557" y="1526083"/>
            <a:ext cx="13948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966243" y="1519944"/>
            <a:ext cx="13948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4884193" y="3972254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Interaction Preferences</a:t>
            </a:r>
            <a:endParaRPr lang="en-AU" sz="1600" u="sng" dirty="0"/>
          </a:p>
        </p:txBody>
      </p:sp>
      <p:sp>
        <p:nvSpPr>
          <p:cNvPr id="64" name="TextBox 63"/>
          <p:cNvSpPr txBox="1"/>
          <p:nvPr/>
        </p:nvSpPr>
        <p:spPr>
          <a:xfrm>
            <a:off x="4890733" y="5104711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Culture</a:t>
            </a:r>
            <a:endParaRPr lang="en-AU" sz="16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2042386" y="6038889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Metrics</a:t>
            </a:r>
            <a:endParaRPr lang="en-AU" sz="1600" u="sng" dirty="0"/>
          </a:p>
        </p:txBody>
      </p:sp>
      <p:sp>
        <p:nvSpPr>
          <p:cNvPr id="66" name="TextBox 65"/>
          <p:cNvSpPr txBox="1"/>
          <p:nvPr/>
        </p:nvSpPr>
        <p:spPr>
          <a:xfrm>
            <a:off x="8208107" y="6035447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Metrics</a:t>
            </a:r>
            <a:endParaRPr lang="en-AU" sz="1600" u="sng" dirty="0"/>
          </a:p>
        </p:txBody>
      </p:sp>
      <p:sp>
        <p:nvSpPr>
          <p:cNvPr id="69" name="TextBox 68"/>
          <p:cNvSpPr txBox="1"/>
          <p:nvPr/>
        </p:nvSpPr>
        <p:spPr>
          <a:xfrm>
            <a:off x="9885413" y="319510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Retention Plan</a:t>
            </a:r>
            <a:endParaRPr lang="en-AU" sz="16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-92974" y="3241449"/>
            <a:ext cx="24031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Awareness </a:t>
            </a:r>
            <a:r>
              <a:rPr lang="en-US" sz="1600" u="sng" dirty="0" smtClean="0"/>
              <a:t>/</a:t>
            </a:r>
          </a:p>
          <a:p>
            <a:pPr algn="ctr"/>
            <a:r>
              <a:rPr lang="en-US" sz="1600" u="sng" dirty="0" smtClean="0"/>
              <a:t>Engagement </a:t>
            </a:r>
            <a:r>
              <a:rPr lang="en-US" sz="1600" u="sng" dirty="0" smtClean="0"/>
              <a:t>Plan</a:t>
            </a:r>
            <a:endParaRPr lang="en-AU" sz="1600" u="sng" dirty="0"/>
          </a:p>
        </p:txBody>
      </p:sp>
      <p:sp>
        <p:nvSpPr>
          <p:cNvPr id="71" name="TextBox 70"/>
          <p:cNvSpPr txBox="1"/>
          <p:nvPr/>
        </p:nvSpPr>
        <p:spPr>
          <a:xfrm>
            <a:off x="2734489" y="272882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Goals</a:t>
            </a:r>
            <a:endParaRPr lang="en-AU" sz="1600" u="sng" dirty="0"/>
          </a:p>
        </p:txBody>
      </p:sp>
      <p:sp>
        <p:nvSpPr>
          <p:cNvPr id="72" name="TextBox 71"/>
          <p:cNvSpPr txBox="1"/>
          <p:nvPr/>
        </p:nvSpPr>
        <p:spPr>
          <a:xfrm>
            <a:off x="7058115" y="258403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Goals</a:t>
            </a:r>
            <a:endParaRPr lang="en-AU" sz="1600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9937054" y="272882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Service Model</a:t>
            </a:r>
            <a:endParaRPr lang="en-AU" sz="1600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-126502" y="27015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Sales Model</a:t>
            </a:r>
            <a:endParaRPr lang="en-AU" sz="1600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2990335" y="-80150"/>
            <a:ext cx="622780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Customer Experience Strategy Canvas</a:t>
            </a:r>
            <a:endParaRPr lang="en-AU" sz="2400" u="sng" dirty="0"/>
          </a:p>
        </p:txBody>
      </p:sp>
      <p:sp>
        <p:nvSpPr>
          <p:cNvPr id="80" name="Rectangle 79"/>
          <p:cNvSpPr/>
          <p:nvPr/>
        </p:nvSpPr>
        <p:spPr>
          <a:xfrm>
            <a:off x="2075935" y="3234002"/>
            <a:ext cx="1425853" cy="1907217"/>
          </a:xfrm>
          <a:prstGeom prst="rect">
            <a:avLst/>
          </a:prstGeom>
          <a:solidFill>
            <a:srgbClr val="FDEA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Rectangle 80"/>
          <p:cNvSpPr/>
          <p:nvPr/>
        </p:nvSpPr>
        <p:spPr>
          <a:xfrm>
            <a:off x="8698837" y="3210561"/>
            <a:ext cx="1425853" cy="1931247"/>
          </a:xfrm>
          <a:prstGeom prst="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3501788" y="1533461"/>
            <a:ext cx="5191835" cy="360038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8" name="TextBox 67"/>
          <p:cNvSpPr txBox="1"/>
          <p:nvPr/>
        </p:nvSpPr>
        <p:spPr>
          <a:xfrm>
            <a:off x="1634606" y="3234002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Channels</a:t>
            </a:r>
            <a:endParaRPr lang="en-AU" sz="1600" u="sng" dirty="0"/>
          </a:p>
        </p:txBody>
      </p:sp>
      <p:sp>
        <p:nvSpPr>
          <p:cNvPr id="67" name="TextBox 66"/>
          <p:cNvSpPr txBox="1"/>
          <p:nvPr/>
        </p:nvSpPr>
        <p:spPr>
          <a:xfrm>
            <a:off x="8186250" y="3226971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Channels</a:t>
            </a:r>
            <a:endParaRPr lang="en-AU" sz="1600" u="sng" dirty="0"/>
          </a:p>
        </p:txBody>
      </p:sp>
      <p:sp>
        <p:nvSpPr>
          <p:cNvPr id="82" name="TextBox 81"/>
          <p:cNvSpPr txBox="1"/>
          <p:nvPr/>
        </p:nvSpPr>
        <p:spPr>
          <a:xfrm>
            <a:off x="1646124" y="1506380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83" name="TextBox 82"/>
          <p:cNvSpPr txBox="1"/>
          <p:nvPr/>
        </p:nvSpPr>
        <p:spPr>
          <a:xfrm>
            <a:off x="8186250" y="1511633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284671" y="6646557"/>
            <a:ext cx="2705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© CustCore 2015 – www.custcore.com.au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346024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22830" y="267423"/>
            <a:ext cx="11899141" cy="6383289"/>
          </a:xfrm>
          <a:prstGeom prst="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113795" y="267421"/>
            <a:ext cx="5969190" cy="6383291"/>
          </a:xfrm>
          <a:prstGeom prst="rect">
            <a:avLst/>
          </a:prstGeom>
          <a:solidFill>
            <a:srgbClr val="FDE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3507474" y="1514964"/>
            <a:ext cx="5186149" cy="3593002"/>
          </a:xfrm>
          <a:prstGeom prst="rect">
            <a:avLst/>
          </a:prstGeom>
          <a:solidFill>
            <a:srgbClr val="FFF8E5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3501788" y="1522336"/>
            <a:ext cx="2598760" cy="3585627"/>
          </a:xfrm>
          <a:prstGeom prst="rect">
            <a:avLst/>
          </a:prstGeom>
          <a:solidFill>
            <a:srgbClr val="FFF1C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4896135" y="2625669"/>
            <a:ext cx="2391769" cy="13789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507474" y="1507585"/>
            <a:ext cx="5186150" cy="3600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8694192" y="1514963"/>
            <a:ext cx="1430972" cy="3593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075935" y="1507583"/>
            <a:ext cx="1431540" cy="3600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081717" y="5114092"/>
            <a:ext cx="8042973" cy="950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075935" y="267423"/>
            <a:ext cx="8040129" cy="12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31455" y="6066134"/>
            <a:ext cx="11890515" cy="58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0125732" y="3185820"/>
            <a:ext cx="1896239" cy="2879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31457" y="3208124"/>
            <a:ext cx="1950260" cy="2856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Connector 15"/>
          <p:cNvCxnSpPr>
            <a:endCxn id="4" idx="0"/>
          </p:cNvCxnSpPr>
          <p:nvPr/>
        </p:nvCxnSpPr>
        <p:spPr>
          <a:xfrm flipH="1">
            <a:off x="6092020" y="355637"/>
            <a:ext cx="12218" cy="227003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30" idx="2"/>
          </p:cNvCxnSpPr>
          <p:nvPr/>
        </p:nvCxnSpPr>
        <p:spPr>
          <a:xfrm flipH="1">
            <a:off x="6072401" y="6143768"/>
            <a:ext cx="6386" cy="506944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507474" y="2625667"/>
            <a:ext cx="152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152565" y="2625667"/>
            <a:ext cx="1541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96135" y="3904099"/>
            <a:ext cx="0" cy="1211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87904" y="3861333"/>
            <a:ext cx="0" cy="125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46788" y="1513143"/>
            <a:ext cx="10869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542583" y="271422"/>
            <a:ext cx="10869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Business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651275" y="72728"/>
            <a:ext cx="1204251" cy="3337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Pre-Sales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9355214" y="72529"/>
            <a:ext cx="11221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Post-Sales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708297" y="2646592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Who</a:t>
            </a:r>
            <a:endParaRPr lang="en-AU" sz="16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3818081" y="2635066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Needs</a:t>
            </a:r>
            <a:endParaRPr lang="en-AU" sz="1600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7616991" y="2625667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Needs</a:t>
            </a:r>
            <a:endParaRPr lang="en-AU" sz="1600" u="sng" dirty="0"/>
          </a:p>
        </p:txBody>
      </p:sp>
      <p:sp>
        <p:nvSpPr>
          <p:cNvPr id="47" name="Rectangle 46"/>
          <p:cNvSpPr/>
          <p:nvPr/>
        </p:nvSpPr>
        <p:spPr>
          <a:xfrm>
            <a:off x="3501788" y="1507583"/>
            <a:ext cx="5191835" cy="360038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31456" y="267422"/>
            <a:ext cx="0" cy="2940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57387" y="247114"/>
            <a:ext cx="1493888" cy="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93687" y="266285"/>
            <a:ext cx="316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71557" y="1500205"/>
            <a:ext cx="13948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966243" y="1494066"/>
            <a:ext cx="13948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4884193" y="394637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Interaction Preferences</a:t>
            </a:r>
            <a:endParaRPr lang="en-AU" sz="1600" u="sng" dirty="0"/>
          </a:p>
        </p:txBody>
      </p:sp>
      <p:sp>
        <p:nvSpPr>
          <p:cNvPr id="64" name="TextBox 63"/>
          <p:cNvSpPr txBox="1"/>
          <p:nvPr/>
        </p:nvSpPr>
        <p:spPr>
          <a:xfrm>
            <a:off x="4890733" y="5078833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Culture</a:t>
            </a:r>
            <a:endParaRPr lang="en-AU" sz="16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2042386" y="6013011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Metrics</a:t>
            </a:r>
            <a:endParaRPr lang="en-AU" sz="1600" u="sng" dirty="0"/>
          </a:p>
        </p:txBody>
      </p:sp>
      <p:sp>
        <p:nvSpPr>
          <p:cNvPr id="66" name="TextBox 65"/>
          <p:cNvSpPr txBox="1"/>
          <p:nvPr/>
        </p:nvSpPr>
        <p:spPr>
          <a:xfrm>
            <a:off x="8208107" y="6009569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Metrics</a:t>
            </a:r>
            <a:endParaRPr lang="en-AU" sz="1600" u="sng" dirty="0"/>
          </a:p>
        </p:txBody>
      </p:sp>
      <p:sp>
        <p:nvSpPr>
          <p:cNvPr id="67" name="TextBox 66"/>
          <p:cNvSpPr txBox="1"/>
          <p:nvPr/>
        </p:nvSpPr>
        <p:spPr>
          <a:xfrm>
            <a:off x="8203272" y="146188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1650330" y="144091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69" name="TextBox 68"/>
          <p:cNvSpPr txBox="1"/>
          <p:nvPr/>
        </p:nvSpPr>
        <p:spPr>
          <a:xfrm>
            <a:off x="9885413" y="3169227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Retention Plan</a:t>
            </a:r>
            <a:endParaRPr lang="en-AU" sz="16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-92974" y="3163815"/>
            <a:ext cx="24031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Awareness /</a:t>
            </a:r>
          </a:p>
          <a:p>
            <a:pPr algn="ctr"/>
            <a:r>
              <a:rPr lang="en-US" sz="1600" u="sng" dirty="0" smtClean="0"/>
              <a:t>Engagement </a:t>
            </a:r>
            <a:r>
              <a:rPr lang="en-US" sz="1600" u="sng" dirty="0" smtClean="0"/>
              <a:t>Plan</a:t>
            </a:r>
            <a:endParaRPr lang="en-AU" sz="1600" u="sng" dirty="0"/>
          </a:p>
        </p:txBody>
      </p:sp>
      <p:sp>
        <p:nvSpPr>
          <p:cNvPr id="71" name="TextBox 70"/>
          <p:cNvSpPr txBox="1"/>
          <p:nvPr/>
        </p:nvSpPr>
        <p:spPr>
          <a:xfrm>
            <a:off x="2734489" y="247004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Goals</a:t>
            </a:r>
            <a:endParaRPr lang="en-AU" sz="1600" u="sng" dirty="0"/>
          </a:p>
        </p:txBody>
      </p:sp>
      <p:sp>
        <p:nvSpPr>
          <p:cNvPr id="72" name="TextBox 71"/>
          <p:cNvSpPr txBox="1"/>
          <p:nvPr/>
        </p:nvSpPr>
        <p:spPr>
          <a:xfrm>
            <a:off x="7058115" y="23252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Goals</a:t>
            </a:r>
            <a:endParaRPr lang="en-AU" sz="1600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9925749" y="24439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Service Model</a:t>
            </a:r>
            <a:endParaRPr lang="en-AU" sz="1600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-102551" y="240911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Sales Model</a:t>
            </a:r>
            <a:endParaRPr lang="en-AU" sz="1600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2990335" y="-106028"/>
            <a:ext cx="622780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Customer Experience Strategy Canvas</a:t>
            </a:r>
            <a:endParaRPr lang="en-AU" sz="2400" u="sng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22830" y="3067858"/>
            <a:ext cx="579798" cy="711191"/>
            <a:chOff x="5822830" y="3145492"/>
            <a:chExt cx="579798" cy="711191"/>
          </a:xfrm>
        </p:grpSpPr>
        <p:sp>
          <p:nvSpPr>
            <p:cNvPr id="2" name="TextBox 1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1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89347" y="3077246"/>
            <a:ext cx="579798" cy="711191"/>
            <a:chOff x="5822830" y="3145492"/>
            <a:chExt cx="579798" cy="711191"/>
          </a:xfrm>
        </p:grpSpPr>
        <p:sp>
          <p:nvSpPr>
            <p:cNvPr id="53" name="TextBox 52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2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688239" y="3073292"/>
            <a:ext cx="579798" cy="711191"/>
            <a:chOff x="5822830" y="3145492"/>
            <a:chExt cx="579798" cy="711191"/>
          </a:xfrm>
        </p:grpSpPr>
        <p:sp>
          <p:nvSpPr>
            <p:cNvPr id="60" name="TextBox 59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2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85678" y="1840427"/>
            <a:ext cx="579798" cy="711191"/>
            <a:chOff x="5822830" y="3145492"/>
            <a:chExt cx="579798" cy="711191"/>
          </a:xfrm>
        </p:grpSpPr>
        <p:sp>
          <p:nvSpPr>
            <p:cNvPr id="63" name="TextBox 62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3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337318" y="1812341"/>
            <a:ext cx="579798" cy="711191"/>
            <a:chOff x="5822830" y="3145492"/>
            <a:chExt cx="579798" cy="711191"/>
          </a:xfrm>
        </p:grpSpPr>
        <p:sp>
          <p:nvSpPr>
            <p:cNvPr id="77" name="TextBox 76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3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780968" y="4297495"/>
            <a:ext cx="579798" cy="711191"/>
            <a:chOff x="5822830" y="3145492"/>
            <a:chExt cx="579798" cy="711191"/>
          </a:xfrm>
        </p:grpSpPr>
        <p:sp>
          <p:nvSpPr>
            <p:cNvPr id="81" name="TextBox 80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4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668094" y="651838"/>
            <a:ext cx="579798" cy="711191"/>
            <a:chOff x="5822830" y="3145492"/>
            <a:chExt cx="579798" cy="711191"/>
          </a:xfrm>
        </p:grpSpPr>
        <p:sp>
          <p:nvSpPr>
            <p:cNvPr id="84" name="TextBox 83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5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919576" y="653505"/>
            <a:ext cx="579798" cy="711191"/>
            <a:chOff x="5822830" y="3145492"/>
            <a:chExt cx="579798" cy="711191"/>
          </a:xfrm>
        </p:grpSpPr>
        <p:sp>
          <p:nvSpPr>
            <p:cNvPr id="87" name="TextBox 86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5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822830" y="5350546"/>
            <a:ext cx="579798" cy="711191"/>
            <a:chOff x="5822830" y="3145492"/>
            <a:chExt cx="579798" cy="711191"/>
          </a:xfrm>
        </p:grpSpPr>
        <p:sp>
          <p:nvSpPr>
            <p:cNvPr id="90" name="TextBox 89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6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511176" y="1999520"/>
            <a:ext cx="579798" cy="711191"/>
            <a:chOff x="5822830" y="3145492"/>
            <a:chExt cx="579798" cy="711191"/>
          </a:xfrm>
        </p:grpSpPr>
        <p:sp>
          <p:nvSpPr>
            <p:cNvPr id="93" name="TextBox 92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7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181927" y="1999520"/>
            <a:ext cx="579798" cy="711191"/>
            <a:chOff x="5822830" y="3145492"/>
            <a:chExt cx="579798" cy="711191"/>
          </a:xfrm>
        </p:grpSpPr>
        <p:sp>
          <p:nvSpPr>
            <p:cNvPr id="96" name="TextBox 95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7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8275353" y="6112361"/>
            <a:ext cx="579798" cy="711191"/>
            <a:chOff x="5822830" y="3145492"/>
            <a:chExt cx="579798" cy="711191"/>
          </a:xfrm>
        </p:grpSpPr>
        <p:sp>
          <p:nvSpPr>
            <p:cNvPr id="99" name="TextBox 98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9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624343" y="6091204"/>
            <a:ext cx="579798" cy="711191"/>
            <a:chOff x="5822830" y="3145492"/>
            <a:chExt cx="579798" cy="711191"/>
          </a:xfrm>
        </p:grpSpPr>
        <p:sp>
          <p:nvSpPr>
            <p:cNvPr id="102" name="TextBox 101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9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0782933" y="4280965"/>
            <a:ext cx="871354" cy="704119"/>
            <a:chOff x="5822830" y="3145492"/>
            <a:chExt cx="579798" cy="742111"/>
          </a:xfrm>
        </p:grpSpPr>
        <p:sp>
          <p:nvSpPr>
            <p:cNvPr id="111" name="TextBox 110"/>
            <p:cNvSpPr txBox="1"/>
            <p:nvPr/>
          </p:nvSpPr>
          <p:spPr>
            <a:xfrm>
              <a:off x="5940107" y="3206398"/>
              <a:ext cx="370793" cy="68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12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2075935" y="3208124"/>
            <a:ext cx="1425853" cy="1907217"/>
          </a:xfrm>
          <a:prstGeom prst="rect">
            <a:avLst/>
          </a:prstGeom>
          <a:solidFill>
            <a:srgbClr val="FDEA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TextBox 116"/>
          <p:cNvSpPr txBox="1"/>
          <p:nvPr/>
        </p:nvSpPr>
        <p:spPr>
          <a:xfrm>
            <a:off x="1634606" y="3208124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Channels</a:t>
            </a:r>
            <a:endParaRPr lang="en-AU" sz="1600" u="sng" dirty="0"/>
          </a:p>
        </p:txBody>
      </p:sp>
      <p:sp>
        <p:nvSpPr>
          <p:cNvPr id="118" name="Rectangle 117"/>
          <p:cNvSpPr/>
          <p:nvPr/>
        </p:nvSpPr>
        <p:spPr>
          <a:xfrm>
            <a:off x="8698837" y="3184683"/>
            <a:ext cx="1425853" cy="1931247"/>
          </a:xfrm>
          <a:prstGeom prst="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TextBox 118"/>
          <p:cNvSpPr txBox="1"/>
          <p:nvPr/>
        </p:nvSpPr>
        <p:spPr>
          <a:xfrm>
            <a:off x="8186250" y="3201093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Channels</a:t>
            </a:r>
            <a:endParaRPr lang="en-AU" sz="1600" u="sng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9121864" y="3806575"/>
            <a:ext cx="579798" cy="711191"/>
            <a:chOff x="5822830" y="3145492"/>
            <a:chExt cx="579798" cy="711191"/>
          </a:xfrm>
        </p:grpSpPr>
        <p:sp>
          <p:nvSpPr>
            <p:cNvPr id="121" name="TextBox 120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8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503821" y="3806575"/>
            <a:ext cx="579798" cy="711191"/>
            <a:chOff x="5822830" y="3145492"/>
            <a:chExt cx="579798" cy="711191"/>
          </a:xfrm>
        </p:grpSpPr>
        <p:sp>
          <p:nvSpPr>
            <p:cNvPr id="124" name="TextBox 123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8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0729904" y="1449254"/>
            <a:ext cx="871354" cy="674782"/>
            <a:chOff x="5822830" y="3145492"/>
            <a:chExt cx="579798" cy="711191"/>
          </a:xfrm>
        </p:grpSpPr>
        <p:sp>
          <p:nvSpPr>
            <p:cNvPr id="127" name="TextBox 126"/>
            <p:cNvSpPr txBox="1"/>
            <p:nvPr/>
          </p:nvSpPr>
          <p:spPr>
            <a:xfrm>
              <a:off x="5940107" y="3206398"/>
              <a:ext cx="370793" cy="591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10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53058" y="1394417"/>
            <a:ext cx="871354" cy="704119"/>
            <a:chOff x="5822830" y="3145492"/>
            <a:chExt cx="579798" cy="742111"/>
          </a:xfrm>
        </p:grpSpPr>
        <p:sp>
          <p:nvSpPr>
            <p:cNvPr id="130" name="TextBox 129"/>
            <p:cNvSpPr txBox="1"/>
            <p:nvPr/>
          </p:nvSpPr>
          <p:spPr>
            <a:xfrm>
              <a:off x="5940107" y="3206398"/>
              <a:ext cx="370793" cy="68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11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41619" y="4251290"/>
            <a:ext cx="871354" cy="704119"/>
            <a:chOff x="5822830" y="3145492"/>
            <a:chExt cx="579798" cy="742111"/>
          </a:xfrm>
        </p:grpSpPr>
        <p:sp>
          <p:nvSpPr>
            <p:cNvPr id="133" name="TextBox 132"/>
            <p:cNvSpPr txBox="1"/>
            <p:nvPr/>
          </p:nvSpPr>
          <p:spPr>
            <a:xfrm>
              <a:off x="5940107" y="3206398"/>
              <a:ext cx="370793" cy="68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Brush Script MT" panose="03060802040406070304" pitchFamily="66" charset="0"/>
                </a:rPr>
                <a:t>13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284671" y="6646557"/>
            <a:ext cx="2705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© CustCore 2015 – www.custcore.com.au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19810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22830" y="310553"/>
            <a:ext cx="11899141" cy="6383289"/>
          </a:xfrm>
          <a:prstGeom prst="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122830" y="310551"/>
            <a:ext cx="5969190" cy="6383291"/>
          </a:xfrm>
          <a:prstGeom prst="rect">
            <a:avLst/>
          </a:prstGeom>
          <a:solidFill>
            <a:srgbClr val="FDE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3507474" y="1558094"/>
            <a:ext cx="5186149" cy="3593002"/>
          </a:xfrm>
          <a:prstGeom prst="rect">
            <a:avLst/>
          </a:prstGeom>
          <a:solidFill>
            <a:srgbClr val="FFF8E5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3501788" y="1565466"/>
            <a:ext cx="2598760" cy="3585627"/>
          </a:xfrm>
          <a:prstGeom prst="rect">
            <a:avLst/>
          </a:prstGeom>
          <a:solidFill>
            <a:srgbClr val="FFF1C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4896135" y="2668799"/>
            <a:ext cx="2391769" cy="13789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507474" y="1550715"/>
            <a:ext cx="5186150" cy="3600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8694192" y="1558093"/>
            <a:ext cx="1430972" cy="3593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075935" y="1550713"/>
            <a:ext cx="1431540" cy="3600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081717" y="5158472"/>
            <a:ext cx="8042973" cy="950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075935" y="310553"/>
            <a:ext cx="8040129" cy="12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29396" y="6109264"/>
            <a:ext cx="11897886" cy="58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0125732" y="3228950"/>
            <a:ext cx="1896239" cy="2879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31457" y="3251254"/>
            <a:ext cx="1950260" cy="2856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Connector 15"/>
          <p:cNvCxnSpPr>
            <a:endCxn id="4" idx="0"/>
          </p:cNvCxnSpPr>
          <p:nvPr/>
        </p:nvCxnSpPr>
        <p:spPr>
          <a:xfrm flipH="1">
            <a:off x="6092020" y="398767"/>
            <a:ext cx="0" cy="2270032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2"/>
          </p:cNvCxnSpPr>
          <p:nvPr/>
        </p:nvCxnSpPr>
        <p:spPr>
          <a:xfrm flipH="1">
            <a:off x="6078339" y="6109264"/>
            <a:ext cx="0" cy="584578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507474" y="2668797"/>
            <a:ext cx="152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152565" y="2668797"/>
            <a:ext cx="1541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96135" y="3947229"/>
            <a:ext cx="0" cy="1211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87904" y="3904463"/>
            <a:ext cx="0" cy="125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46788" y="1556273"/>
            <a:ext cx="10869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542583" y="314552"/>
            <a:ext cx="108692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Business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643444" y="143655"/>
            <a:ext cx="1204251" cy="3337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Pre-Sales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9355214" y="89781"/>
            <a:ext cx="112218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Post-Sales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708297" y="2689722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Who</a:t>
            </a:r>
            <a:endParaRPr lang="en-AU" sz="1600" u="sng" dirty="0"/>
          </a:p>
        </p:txBody>
      </p:sp>
      <p:sp>
        <p:nvSpPr>
          <p:cNvPr id="44" name="TextBox 43"/>
          <p:cNvSpPr txBox="1"/>
          <p:nvPr/>
        </p:nvSpPr>
        <p:spPr>
          <a:xfrm>
            <a:off x="3818081" y="2678196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Needs</a:t>
            </a:r>
            <a:endParaRPr lang="en-AU" sz="1600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7616991" y="2668797"/>
            <a:ext cx="767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Needs</a:t>
            </a:r>
            <a:endParaRPr lang="en-AU" sz="1600" u="sng" dirty="0"/>
          </a:p>
        </p:txBody>
      </p:sp>
      <p:sp>
        <p:nvSpPr>
          <p:cNvPr id="47" name="Rectangle 46"/>
          <p:cNvSpPr/>
          <p:nvPr/>
        </p:nvSpPr>
        <p:spPr>
          <a:xfrm>
            <a:off x="3501788" y="1550713"/>
            <a:ext cx="5191835" cy="360038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31456" y="310552"/>
            <a:ext cx="0" cy="2940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1" idx="1"/>
          </p:cNvCxnSpPr>
          <p:nvPr/>
        </p:nvCxnSpPr>
        <p:spPr>
          <a:xfrm>
            <a:off x="149556" y="309415"/>
            <a:ext cx="1493888" cy="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93687" y="309415"/>
            <a:ext cx="316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71557" y="1543335"/>
            <a:ext cx="13948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966243" y="1537196"/>
            <a:ext cx="13948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4884193" y="398950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Interaction Preferences</a:t>
            </a:r>
            <a:endParaRPr lang="en-AU" sz="1600" u="sng" dirty="0"/>
          </a:p>
        </p:txBody>
      </p:sp>
      <p:sp>
        <p:nvSpPr>
          <p:cNvPr id="64" name="TextBox 63"/>
          <p:cNvSpPr txBox="1"/>
          <p:nvPr/>
        </p:nvSpPr>
        <p:spPr>
          <a:xfrm>
            <a:off x="4890733" y="5121963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Culture</a:t>
            </a:r>
            <a:endParaRPr lang="en-AU" sz="16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2042386" y="6056141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Metrics</a:t>
            </a:r>
            <a:endParaRPr lang="en-AU" sz="1600" u="sng" dirty="0"/>
          </a:p>
        </p:txBody>
      </p:sp>
      <p:sp>
        <p:nvSpPr>
          <p:cNvPr id="66" name="TextBox 65"/>
          <p:cNvSpPr txBox="1"/>
          <p:nvPr/>
        </p:nvSpPr>
        <p:spPr>
          <a:xfrm>
            <a:off x="8208107" y="6052699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Metrics</a:t>
            </a:r>
            <a:endParaRPr lang="en-AU" sz="1600" u="sng" dirty="0"/>
          </a:p>
        </p:txBody>
      </p:sp>
      <p:sp>
        <p:nvSpPr>
          <p:cNvPr id="67" name="TextBox 66"/>
          <p:cNvSpPr txBox="1"/>
          <p:nvPr/>
        </p:nvSpPr>
        <p:spPr>
          <a:xfrm>
            <a:off x="8203272" y="150501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1617969" y="1483978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Key Activities</a:t>
            </a:r>
            <a:endParaRPr lang="en-AU" sz="1600" u="sng" dirty="0"/>
          </a:p>
        </p:txBody>
      </p:sp>
      <p:sp>
        <p:nvSpPr>
          <p:cNvPr id="69" name="TextBox 68"/>
          <p:cNvSpPr txBox="1"/>
          <p:nvPr/>
        </p:nvSpPr>
        <p:spPr>
          <a:xfrm>
            <a:off x="9885413" y="3212357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Retention Plan</a:t>
            </a:r>
            <a:endParaRPr lang="en-AU" sz="16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-101600" y="3206945"/>
            <a:ext cx="24031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Awareness / </a:t>
            </a:r>
          </a:p>
          <a:p>
            <a:pPr algn="ctr"/>
            <a:r>
              <a:rPr lang="en-US" sz="1600" u="sng" dirty="0" smtClean="0"/>
              <a:t>Engagement Plan </a:t>
            </a:r>
            <a:endParaRPr lang="en-AU" sz="1600" u="sng" dirty="0"/>
          </a:p>
        </p:txBody>
      </p:sp>
      <p:sp>
        <p:nvSpPr>
          <p:cNvPr id="71" name="TextBox 70"/>
          <p:cNvSpPr txBox="1"/>
          <p:nvPr/>
        </p:nvSpPr>
        <p:spPr>
          <a:xfrm>
            <a:off x="2734489" y="290134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Goals</a:t>
            </a:r>
            <a:endParaRPr lang="en-AU" sz="1600" u="sng" dirty="0"/>
          </a:p>
        </p:txBody>
      </p:sp>
      <p:sp>
        <p:nvSpPr>
          <p:cNvPr id="72" name="TextBox 71"/>
          <p:cNvSpPr txBox="1"/>
          <p:nvPr/>
        </p:nvSpPr>
        <p:spPr>
          <a:xfrm>
            <a:off x="7058115" y="27565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Goals</a:t>
            </a:r>
            <a:endParaRPr lang="en-AU" sz="1600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9937054" y="296859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Service Model</a:t>
            </a:r>
            <a:endParaRPr lang="en-AU" sz="1600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-102188" y="26783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smtClean="0"/>
              <a:t>Sales Model</a:t>
            </a:r>
            <a:endParaRPr lang="en-AU" sz="1600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2990335" y="-88065"/>
            <a:ext cx="622780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Customer Experience Strategy Canvas </a:t>
            </a:r>
            <a:r>
              <a:rPr lang="en-US" sz="2000" u="sng" dirty="0" smtClean="0"/>
              <a:t>– </a:t>
            </a:r>
            <a:r>
              <a:rPr lang="en-US" sz="2000" u="sng" dirty="0" err="1" smtClean="0"/>
              <a:t>FurnCo</a:t>
            </a:r>
            <a:r>
              <a:rPr lang="en-US" sz="2000" u="sng" dirty="0" smtClean="0"/>
              <a:t> (Example)</a:t>
            </a:r>
            <a:endParaRPr lang="en-AU" sz="20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890733" y="3007351"/>
            <a:ext cx="2396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Bargain seeking households who still want quality furniture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Any location in Australia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Like more modern furniture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Want to furnish whole house</a:t>
            </a:r>
            <a:endParaRPr lang="en-AU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932952" y="4248448"/>
            <a:ext cx="2396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Online (research and ongoing)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Retail (if want to see product)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Email if need to return / discuss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Calling as last resort</a:t>
            </a:r>
            <a:endParaRPr lang="en-AU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500794" y="1830421"/>
            <a:ext cx="2396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Researching retailers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Comparing products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Planning layout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Purchasing</a:t>
            </a:r>
            <a:endParaRPr lang="en-AU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6110219" y="1872091"/>
            <a:ext cx="2396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Receiving products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Placing in home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Additional purchases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Returns (if needed)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08519" y="3014582"/>
            <a:ext cx="13555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Easy delivery (if not in store)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Help laying out at home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Kept updated with latest styles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Easy returns if not suitable</a:t>
            </a:r>
          </a:p>
          <a:p>
            <a:endParaRPr lang="en-US" sz="12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3522119" y="3013555"/>
            <a:ext cx="13812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Find reputable retailer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Compare different models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Plan layout of house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Good quality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Reasonable price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Retail locations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Online site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075935" y="3251254"/>
            <a:ext cx="1425853" cy="1907217"/>
          </a:xfrm>
          <a:prstGeom prst="rect">
            <a:avLst/>
          </a:prstGeom>
          <a:solidFill>
            <a:srgbClr val="FDEA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TextBox 60"/>
          <p:cNvSpPr txBox="1"/>
          <p:nvPr/>
        </p:nvSpPr>
        <p:spPr>
          <a:xfrm>
            <a:off x="1634606" y="3251254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Channels</a:t>
            </a:r>
            <a:endParaRPr lang="en-AU" sz="1600" u="sng" dirty="0"/>
          </a:p>
        </p:txBody>
      </p:sp>
      <p:sp>
        <p:nvSpPr>
          <p:cNvPr id="62" name="Rectangle 61"/>
          <p:cNvSpPr/>
          <p:nvPr/>
        </p:nvSpPr>
        <p:spPr>
          <a:xfrm>
            <a:off x="8698837" y="3227813"/>
            <a:ext cx="1425853" cy="1931247"/>
          </a:xfrm>
          <a:prstGeom prst="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3" name="TextBox 62"/>
          <p:cNvSpPr txBox="1"/>
          <p:nvPr/>
        </p:nvSpPr>
        <p:spPr>
          <a:xfrm>
            <a:off x="8186250" y="3244223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Channels</a:t>
            </a:r>
            <a:endParaRPr lang="en-AU" sz="1600" u="sng" dirty="0"/>
          </a:p>
        </p:txBody>
      </p:sp>
      <p:sp>
        <p:nvSpPr>
          <p:cNvPr id="73" name="TextBox 72"/>
          <p:cNvSpPr txBox="1"/>
          <p:nvPr/>
        </p:nvSpPr>
        <p:spPr>
          <a:xfrm>
            <a:off x="6117301" y="665391"/>
            <a:ext cx="2215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Deliver great post sales service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Keep customers engaged post sale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75098" y="643998"/>
            <a:ext cx="1931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Obtain great reviews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Easy delivery experience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Get return business</a:t>
            </a:r>
          </a:p>
          <a:p>
            <a:pPr marL="171450" indent="-171450">
              <a:buFontTx/>
              <a:buChar char="-"/>
            </a:pPr>
            <a:endParaRPr lang="en-US" sz="1200" dirty="0" smtClean="0"/>
          </a:p>
          <a:p>
            <a:pPr marL="171450" indent="-171450">
              <a:buFontTx/>
              <a:buChar char="-"/>
            </a:pPr>
            <a:endParaRPr lang="en-US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84671" y="6646557"/>
            <a:ext cx="2705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© CustCore 2015 – www.custcore.com.au</a:t>
            </a:r>
            <a:endParaRPr lang="en-AU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2118538" y="561584"/>
            <a:ext cx="2215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Make it easy to find </a:t>
            </a:r>
            <a:r>
              <a:rPr lang="en-US" sz="1200" dirty="0" err="1" smtClean="0"/>
              <a:t>FurnCo</a:t>
            </a:r>
            <a:endParaRPr lang="en-US" sz="1200" dirty="0" smtClean="0"/>
          </a:p>
          <a:p>
            <a:pPr marL="171450" indent="-171450">
              <a:buFontTx/>
              <a:buChar char="-"/>
            </a:pPr>
            <a:r>
              <a:rPr lang="en-US" sz="1200" dirty="0" smtClean="0"/>
              <a:t>Be front of mind for potential customers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Be referred by customers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277610" y="650117"/>
            <a:ext cx="1931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Make it easy to see how furniture fits in house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Build reputation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Easy to buy from</a:t>
            </a:r>
          </a:p>
          <a:p>
            <a:endParaRPr lang="en-US" sz="12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2074424" y="1749611"/>
            <a:ext cx="1417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Customer interactions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Managing stores / website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Selling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Sourcing product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Marketing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Tailoring offerings</a:t>
            </a:r>
            <a:endParaRPr lang="en-AU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8694594" y="1759819"/>
            <a:ext cx="141769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Delivering products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Laying out house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 service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 contact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Community management</a:t>
            </a:r>
            <a:endParaRPr lang="en-AU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2092022" y="3538953"/>
            <a:ext cx="1417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Online website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Live chat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Social media (marketing and leads)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Retail stores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 contact phone line</a:t>
            </a:r>
            <a:endParaRPr lang="en-AU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8662489" y="3514878"/>
            <a:ext cx="141769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Online website (info)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Live Chat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Social media (issue follow-up)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Email (issues)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 contact phone line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Retail</a:t>
            </a:r>
            <a:endParaRPr lang="en-AU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2090344" y="5163324"/>
            <a:ext cx="40198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Customer first – do what you can to give customers great experience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Process drives outcomes – but customers trump process if there is an issue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Give customer benefit of doubt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365084" y="5149687"/>
            <a:ext cx="37396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We celebrate customer recommendations and successes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Rewards based around customer measures and data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Posters on walls at back of house reinforcing customer principles and values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We treat our people well so that they treat customers well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73493" y="6356665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NPS (Sales Episode)</a:t>
            </a:r>
            <a:endParaRPr lang="en-A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1593810" y="6374739"/>
            <a:ext cx="20412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Customer Effort Score (CES)</a:t>
            </a:r>
            <a:endParaRPr lang="en-AU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3460281" y="6377074"/>
            <a:ext cx="135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Conversion rates</a:t>
            </a:r>
            <a:endParaRPr lang="en-AU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70438" y="6374739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NPS (End to End)</a:t>
            </a:r>
            <a:endParaRPr lang="en-AU" sz="1100" dirty="0"/>
          </a:p>
        </p:txBody>
      </p:sp>
      <p:sp>
        <p:nvSpPr>
          <p:cNvPr id="90" name="TextBox 89"/>
          <p:cNvSpPr txBox="1"/>
          <p:nvPr/>
        </p:nvSpPr>
        <p:spPr>
          <a:xfrm>
            <a:off x="7590137" y="6375825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CES (service)</a:t>
            </a:r>
            <a:endParaRPr lang="en-AU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8752472" y="6384947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NPS (Delivery)</a:t>
            </a:r>
            <a:endParaRPr lang="en-AU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10042208" y="6381349"/>
            <a:ext cx="870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smtClean="0"/>
              <a:t>Reviews</a:t>
            </a:r>
            <a:endParaRPr lang="en-AU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4726455" y="6377074"/>
            <a:ext cx="135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Referrals</a:t>
            </a:r>
            <a:endParaRPr lang="en-AU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10919151" y="6383637"/>
            <a:ext cx="110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FCR</a:t>
            </a:r>
            <a:endParaRPr lang="en-AU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10093726" y="571336"/>
            <a:ext cx="19074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24/7 support online (</a:t>
            </a:r>
            <a:r>
              <a:rPr lang="en-US" sz="1100" dirty="0" err="1" smtClean="0"/>
              <a:t>inc.</a:t>
            </a:r>
            <a:r>
              <a:rPr lang="en-US" sz="1100" dirty="0" smtClean="0"/>
              <a:t> live chat)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Case management (first contact takes accountability)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 channel of choice for service (all channels allowed)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Customers kept updated on issue progress if longer than 24 hour resolution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All interactions logged in CRM</a:t>
            </a:r>
          </a:p>
          <a:p>
            <a:pPr marL="171450" indent="-171450">
              <a:buFontTx/>
              <a:buChar char="-"/>
            </a:pPr>
            <a:endParaRPr lang="en-US" sz="1100" dirty="0" smtClean="0"/>
          </a:p>
          <a:p>
            <a:pPr marL="171450" indent="-171450">
              <a:buFontTx/>
              <a:buChar char="-"/>
            </a:pPr>
            <a:endParaRPr lang="en-US" sz="1100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10100657" y="3598460"/>
            <a:ext cx="19074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Customer community created online and in social media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Regular content added to Facebook / Instagram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Special offers included on sites for return business and referrals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Customers asked to share pictures of products in use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Follow-up calls to customers 3 months after purchase to check satisfaction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61173" y="3731785"/>
            <a:ext cx="19074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General community online and social media (linked to customers as well)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Competitions run online asking for likes and hashtags to promote company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Key influencers online targeted for product placement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Online advertising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Traditional advertising and promotions will be limited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22166" y="556346"/>
            <a:ext cx="19074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 smtClean="0"/>
              <a:t>Customers treated as a person, not a transaction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No pushy sales!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Persistent shopping cart capability online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CRM link to iPad in store so team member can see customer details if previously purchased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Upsell / cross-sell only where 100% suitable – we don’t push product</a:t>
            </a:r>
          </a:p>
          <a:p>
            <a:pPr marL="171450" indent="-171450">
              <a:buFontTx/>
              <a:buChar char="-"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7655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646</Words>
  <Application>Microsoft Office PowerPoint</Application>
  <PresentationFormat>Widescreen</PresentationFormat>
  <Paragraphs>193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Brush Script MT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Goldberg</dc:creator>
  <cp:lastModifiedBy>Shane Goldberg</cp:lastModifiedBy>
  <cp:revision>35</cp:revision>
  <dcterms:created xsi:type="dcterms:W3CDTF">2015-11-17T02:54:47Z</dcterms:created>
  <dcterms:modified xsi:type="dcterms:W3CDTF">2015-11-20T04:54:21Z</dcterms:modified>
</cp:coreProperties>
</file>